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862</c:v>
                </c:pt>
                <c:pt idx="1">
                  <c:v>664</c:v>
                </c:pt>
                <c:pt idx="2">
                  <c:v>959</c:v>
                </c:pt>
                <c:pt idx="3">
                  <c:v>1508</c:v>
                </c:pt>
                <c:pt idx="4">
                  <c:v>1923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hape val="box"/>
        <c:axId val="23526784"/>
        <c:axId val="31315072"/>
        <c:axId val="0"/>
      </c:bar3DChart>
      <c:catAx>
        <c:axId val="23526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</a:defRPr>
            </a:pPr>
            <a:endParaRPr lang="en-US"/>
          </a:p>
        </c:txPr>
        <c:crossAx val="31315072"/>
        <c:crosses val="autoZero"/>
        <c:auto val="1"/>
        <c:lblAlgn val="ctr"/>
        <c:lblOffset val="100"/>
      </c:catAx>
      <c:valAx>
        <c:axId val="31315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2352678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0.31481</cdr:x>
      <cdr:y>0.10448</cdr:y>
    </cdr:from>
    <cdr:to>
      <cdr:x>0.71296</cdr:x>
      <cdr:y>0.46269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590800" y="533400"/>
          <a:ext cx="3276600" cy="1828800"/>
        </a:xfrm>
        <a:prstGeom xmlns:a="http://schemas.openxmlformats.org/drawingml/2006/main" prst="line">
          <a:avLst/>
        </a:prstGeom>
        <a:ln xmlns:a="http://schemas.openxmlformats.org/drawingml/2006/main" w="57150"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0.34259</cdr:x>
      <cdr:y>0.13433</cdr:y>
    </cdr:from>
    <cdr:to>
      <cdr:x>0.4537</cdr:x>
      <cdr:y>0.31343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9400" y="685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72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vin" pitchFamily="2" charset="0"/>
            </a:rPr>
            <a:t>3x</a:t>
          </a:r>
          <a:endParaRPr lang="en-US" sz="7200" dirty="0">
            <a:solidFill>
              <a:schemeClr val="accent1">
                <a:lumMod val="60000"/>
                <a:lumOff val="40000"/>
              </a:schemeClr>
            </a:solidFill>
            <a:latin typeface="Calvin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C78C-93EA-469D-8D5A-7F8CB6B59E99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5FD9-7D4D-4D13-A38E-DCA214D1A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</a:t>
            </a:r>
            <a:r>
              <a:rPr lang="en-US" baseline="0" dirty="0" smtClean="0"/>
              <a:t> with previous presentation</a:t>
            </a:r>
          </a:p>
          <a:p>
            <a:r>
              <a:rPr lang="en-US" baseline="0" dirty="0" smtClean="0"/>
              <a:t>MGA is a multi-issue advocacy organization</a:t>
            </a:r>
          </a:p>
          <a:p>
            <a:r>
              <a:rPr lang="en-US" baseline="0" dirty="0" smtClean="0"/>
              <a:t>Concerned with corporate globalization and its impacts on Massachusetts</a:t>
            </a:r>
          </a:p>
          <a:p>
            <a:r>
              <a:rPr lang="en-US" baseline="0" dirty="0" smtClean="0"/>
              <a:t>Work ranges from immigrants rights, through antiwar/peace building, workers rights, supporting the world social forum process and the human right to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5FD9-7D4D-4D13-A38E-DCA214D1A0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Recognize</a:t>
            </a:r>
            <a:r>
              <a:rPr lang="en-US" baseline="0" dirty="0" smtClean="0"/>
              <a:t> and implement;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5FD9-7D4D-4D13-A38E-DCA214D1A0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where we are in each</a:t>
            </a:r>
            <a:r>
              <a:rPr lang="en-US" baseline="0" dirty="0" smtClean="0"/>
              <a:t> element; resource generation; inter-organizational communication; conclude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5FD9-7D4D-4D13-A38E-DCA214D1A0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 bright="-3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A386-5AEB-460B-A2EB-49C5EF1AC761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Massachusetts Global 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41D1-805E-4219-A0AC-074EC9262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Color of Water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505200"/>
            <a:ext cx="56388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Organizing for the Human Right to Water in Boston </a:t>
            </a:r>
            <a:endParaRPr lang="en-US" sz="3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3429000"/>
            <a:ext cx="7315200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304800"/>
            <a:ext cx="285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Massachusetts Global Action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5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Elements to Strategy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city-wide network of grassroots organizations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the BWSC and MWRA in a dialogue about the human right to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the Boston City Council and Mayor’s Office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state-wide network of individuals and organizations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public awareness and deepen education about water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www.ColorOfWater.org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00200"/>
            <a:ext cx="5591118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Provide campaign updates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Summarize current developments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Engage organizations, media &amp; policy makers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Become a public education portal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www.MassGlobalAction.org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Multi-issue site</a:t>
            </a: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Summarize organizational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Links to other MGA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Directed toward other organizations and allies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1"/>
            <a:ext cx="3019425" cy="52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www.mwra.state.ma.us/04water/html/horseshoe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590800" cy="1944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Elects Mayor, President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Political football in 1988 presidential elections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Boston’s Mayor Tom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Menino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first ran on a platform of holding down water rate increases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Throughout the early 90s water, tenants,  and landlords connected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Deer Island sewage treatment plant in Boston Harbo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160" y="4495800"/>
            <a:ext cx="2971800" cy="1936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4495800"/>
            <a:ext cx="2990850" cy="19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Tunnel boring machine that excavated the MWRA outfall tunnel."/>
          <p:cNvPicPr>
            <a:picLocks noChangeAspect="1" noChangeArrowheads="1"/>
          </p:cNvPicPr>
          <p:nvPr/>
        </p:nvPicPr>
        <p:blipFill>
          <a:blip r:embed="rId4"/>
          <a:srcRect l="7482" r="42637"/>
          <a:stretch>
            <a:fillRect/>
          </a:stretch>
        </p:blipFill>
        <p:spPr bwMode="auto">
          <a:xfrm>
            <a:off x="457200" y="4495800"/>
            <a:ext cx="1524000" cy="199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Water’s Institutional Cycle</a:t>
            </a:r>
            <a:endParaRPr lang="en-US" sz="51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Environmental Regulatory Agencies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Environmental Protection Agency (Federal)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Dept of Environmental Protection (State)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Department of Food &amp; Agriculture (State)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Water Resources Authority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(MWRA, state)</a:t>
            </a: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Boston Water &amp; Sewer Commission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(BWSC, city)</a:t>
            </a:r>
          </a:p>
          <a:p>
            <a:pPr lvl="1"/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Boston’s Water Suppliers 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Water Resources Authority (MWRA)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controlled, possible privatization target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“Wholesaler” supplies most of eastern Mass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Multi-billion dollar debt;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forecasts price increases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Boston Water &amp; Sewer Commission (BWSC)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Created in 1977, radically improved efficiency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by fee for services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appoints 3 commissioners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Council power is unclear</a:t>
            </a: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on Non-payment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Relatively low-priced, equitable distribution of services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About $50/month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Collections are processed in house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Exemptions for illness and age 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no provision for: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status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or welfare status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children, minors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Family, household situation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offs, 2003 - 2006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Inequalities Across Boston’s Neighborhoods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6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239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Neighborhoods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Threatened Cutoffs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 of Population Affected</a:t>
                      </a:r>
                      <a:endParaRPr lang="en-US" dirty="0"/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Roxbury - Dorchester: Franklin Field, Grove Hall, Codman Square, Lower Mills, Meeting House Hill, Adams Street; Roxbury Highlands, Franklin Park; Hyde Park, </a:t>
                      </a:r>
                      <a:r>
                        <a:rPr lang="en-US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Readville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Mattapan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1,000 residents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16%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S. Boston, Broadway-Marine Park, Andrew Square, East Everett; Jamaica Plain, </a:t>
                      </a:r>
                      <a:r>
                        <a:rPr lang="en-US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Pondside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Arboretum; East Boston; West Roxbury; Roslindale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24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1,000 residents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7%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Charlestown; Downtown; Back Bay; Beacon Hill; West Fens; Brighton; Commonwealth; Prudential; East Fens; Medical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1,000 residents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2%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5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Atlanta, Detroit &amp; Portland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Very </a:t>
            </a:r>
            <a:r>
              <a:rPr lang="en-US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different approaches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to providing assistance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City-based charity provides assistance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Detroit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Provisions for welfare status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Portland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Income-based public assistance through city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5870" y="1752600"/>
            <a:ext cx="2857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79222" y="5736020"/>
            <a:ext cx="252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Portland’s income guidelines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5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Project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Get City of Boston to implement the human right to water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Guarantee a lifeline supply of water to each household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provision for emergencies to ensure that all residents have water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Protect and conserve water sources</a:t>
            </a:r>
          </a:p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action supports global claims, calls into question current US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admin’s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position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5090" y="6508530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www.ColorOfWater.org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570</Words>
  <Application>Microsoft Office PowerPoint</Application>
  <PresentationFormat>On-screen Show (4:3)</PresentationFormat>
  <Paragraphs>98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Color of Water</vt:lpstr>
      <vt:lpstr>Water Elects Mayor, President</vt:lpstr>
      <vt:lpstr>Water’s Institutional Cycle</vt:lpstr>
      <vt:lpstr>Boston’s Water Suppliers </vt:lpstr>
      <vt:lpstr>Policy on Non-payment</vt:lpstr>
      <vt:lpstr>Cut offs, 2003 - 2006</vt:lpstr>
      <vt:lpstr>Sharp Inequalities Across Boston’s Neighborhoods</vt:lpstr>
      <vt:lpstr>Atlanta, Detroit &amp; Portland</vt:lpstr>
      <vt:lpstr>Our Project</vt:lpstr>
      <vt:lpstr>5 Elements to Strategy</vt:lpstr>
      <vt:lpstr>Slide 11</vt:lpstr>
      <vt:lpstr>Slide 12</vt:lpstr>
      <vt:lpstr>Slide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Suren Moodliar</dc:creator>
  <cp:lastModifiedBy>Suren Moodliar</cp:lastModifiedBy>
  <cp:revision>69</cp:revision>
  <dcterms:created xsi:type="dcterms:W3CDTF">2008-04-04T19:02:28Z</dcterms:created>
  <dcterms:modified xsi:type="dcterms:W3CDTF">2008-04-14T20:31:51Z</dcterms:modified>
</cp:coreProperties>
</file>